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71" r:id="rId2"/>
    <p:sldId id="272" r:id="rId3"/>
    <p:sldId id="256" r:id="rId4"/>
    <p:sldId id="257" r:id="rId5"/>
    <p:sldId id="258" r:id="rId6"/>
    <p:sldId id="259" r:id="rId7"/>
    <p:sldId id="260" r:id="rId8"/>
    <p:sldId id="262" r:id="rId9"/>
    <p:sldId id="261" r:id="rId10"/>
    <p:sldId id="263" r:id="rId11"/>
    <p:sldId id="274" r:id="rId12"/>
    <p:sldId id="265" r:id="rId13"/>
    <p:sldId id="266" r:id="rId14"/>
    <p:sldId id="273" r:id="rId15"/>
    <p:sldId id="267" r:id="rId16"/>
    <p:sldId id="269" r:id="rId17"/>
    <p:sldId id="270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5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4C94F-A505-48D8-AA03-5C857C3882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48F3-595A-4847-A3F1-9089F292BB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DE16F-5146-4CB7-8FA8-3D948D6399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97350-63CF-4E62-8A45-8BAF4A7962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CA3E6-121F-417B-A785-839A4FCBA7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CEB5A-7F47-49BA-A4EE-5D64D42013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407D1-874D-41E9-8EB4-7CBEEFBC02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DEB86-47B3-4C0B-A4B5-AFF0ADF837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88E3D-CD19-4B6A-9AB7-43094E17DF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D2E4-7EDE-46B7-9885-729225B17E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BB1EB-4AF7-4623-AF6A-F994B0221F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457200"/>
            <a:ext cx="70104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1676400" y="1981200"/>
            <a:ext cx="70104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B96BEAA5-BE83-4354-ABEE-5F6CBFEFDADB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329755-21A9-4C5D-B4F4-BE87EFDB08B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E:\MUSIC\Soundtrack\Star%20Wars%20-%20The%20Maintheme.mp3" TargetMode="Externa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188913"/>
            <a:ext cx="8686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sz="4000" smtClean="0">
                <a:latin typeface="Monotype Corsiva" pitchFamily="66" charset="0"/>
              </a:rPr>
              <a:t>Разгадай «информационный» кроссворд и </a:t>
            </a:r>
            <a:r>
              <a:rPr lang="ru-RU" sz="4000" smtClean="0"/>
              <a:t> </a:t>
            </a:r>
            <a:r>
              <a:rPr lang="ru-RU" sz="4000" smtClean="0">
                <a:latin typeface="Monotype Corsiva" pitchFamily="66" charset="0"/>
              </a:rPr>
              <a:t>в выделенных клетках ты прочитаешь слово</a:t>
            </a:r>
            <a:endParaRPr lang="ru-RU" sz="4000" dirty="0">
              <a:latin typeface="Monotype Corsiva" pitchFamily="66" charset="0"/>
            </a:endParaRPr>
          </a:p>
        </p:txBody>
      </p:sp>
      <p:grpSp>
        <p:nvGrpSpPr>
          <p:cNvPr id="5" name="Group 77"/>
          <p:cNvGrpSpPr>
            <a:grpSpLocks/>
          </p:cNvGrpSpPr>
          <p:nvPr/>
        </p:nvGrpSpPr>
        <p:grpSpPr bwMode="auto">
          <a:xfrm>
            <a:off x="900113" y="1412875"/>
            <a:ext cx="6840537" cy="2109788"/>
            <a:chOff x="385" y="845"/>
            <a:chExt cx="4990" cy="1647"/>
          </a:xfrm>
        </p:grpSpPr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929" y="845"/>
              <a:ext cx="318" cy="282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247" y="845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564" y="845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1882" y="845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2199" y="845"/>
              <a:ext cx="318" cy="282"/>
            </a:xfrm>
            <a:prstGeom prst="rect">
              <a:avLst/>
            </a:prstGeom>
            <a:solidFill>
              <a:srgbClr val="F5E0CF"/>
            </a:solidFill>
            <a:ln w="25400">
              <a:solidFill>
                <a:srgbClr val="00B05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2517" y="845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2834" y="845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3152" y="845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3469" y="845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>
              <a:off x="3787" y="845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2199" y="1117"/>
              <a:ext cx="318" cy="282"/>
            </a:xfrm>
            <a:prstGeom prst="rect">
              <a:avLst/>
            </a:prstGeom>
            <a:solidFill>
              <a:srgbClr val="F5E0CF"/>
            </a:solidFill>
            <a:ln w="25400">
              <a:solidFill>
                <a:srgbClr val="00B05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" name="Rectangle 17"/>
            <p:cNvSpPr>
              <a:spLocks noChangeArrowheads="1"/>
            </p:cNvSpPr>
            <p:nvPr/>
          </p:nvSpPr>
          <p:spPr bwMode="auto">
            <a:xfrm>
              <a:off x="2199" y="1389"/>
              <a:ext cx="318" cy="282"/>
            </a:xfrm>
            <a:prstGeom prst="rect">
              <a:avLst/>
            </a:prstGeom>
            <a:solidFill>
              <a:srgbClr val="F5E0CF"/>
            </a:solidFill>
            <a:ln w="25400">
              <a:solidFill>
                <a:srgbClr val="00B05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2199" y="1661"/>
              <a:ext cx="318" cy="282"/>
            </a:xfrm>
            <a:prstGeom prst="rect">
              <a:avLst/>
            </a:prstGeom>
            <a:solidFill>
              <a:srgbClr val="F5E0CF"/>
            </a:solidFill>
            <a:ln w="25400">
              <a:solidFill>
                <a:srgbClr val="00B05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" name="Rectangle 20"/>
            <p:cNvSpPr>
              <a:spLocks noChangeArrowheads="1"/>
            </p:cNvSpPr>
            <p:nvPr/>
          </p:nvSpPr>
          <p:spPr bwMode="auto">
            <a:xfrm>
              <a:off x="4104" y="845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" name="Rectangle 21"/>
            <p:cNvSpPr>
              <a:spLocks noChangeArrowheads="1"/>
            </p:cNvSpPr>
            <p:nvPr/>
          </p:nvSpPr>
          <p:spPr bwMode="auto">
            <a:xfrm>
              <a:off x="4422" y="845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" name="Rectangle 22"/>
            <p:cNvSpPr>
              <a:spLocks noChangeArrowheads="1"/>
            </p:cNvSpPr>
            <p:nvPr/>
          </p:nvSpPr>
          <p:spPr bwMode="auto">
            <a:xfrm>
              <a:off x="4739" y="845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" name="Rectangle 23"/>
            <p:cNvSpPr>
              <a:spLocks noChangeArrowheads="1"/>
            </p:cNvSpPr>
            <p:nvPr/>
          </p:nvSpPr>
          <p:spPr bwMode="auto">
            <a:xfrm>
              <a:off x="5057" y="845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" name="Rectangle 24"/>
            <p:cNvSpPr>
              <a:spLocks noChangeArrowheads="1"/>
            </p:cNvSpPr>
            <p:nvPr/>
          </p:nvSpPr>
          <p:spPr bwMode="auto">
            <a:xfrm>
              <a:off x="2517" y="1117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" name="Rectangle 25"/>
            <p:cNvSpPr>
              <a:spLocks noChangeArrowheads="1"/>
            </p:cNvSpPr>
            <p:nvPr/>
          </p:nvSpPr>
          <p:spPr bwMode="auto">
            <a:xfrm>
              <a:off x="2834" y="1117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" name="Rectangle 26"/>
            <p:cNvSpPr>
              <a:spLocks noChangeArrowheads="1"/>
            </p:cNvSpPr>
            <p:nvPr/>
          </p:nvSpPr>
          <p:spPr bwMode="auto">
            <a:xfrm>
              <a:off x="3152" y="1117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" name="Rectangle 27"/>
            <p:cNvSpPr>
              <a:spLocks noChangeArrowheads="1"/>
            </p:cNvSpPr>
            <p:nvPr/>
          </p:nvSpPr>
          <p:spPr bwMode="auto">
            <a:xfrm>
              <a:off x="3469" y="1117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" name="Rectangle 28"/>
            <p:cNvSpPr>
              <a:spLocks noChangeArrowheads="1"/>
            </p:cNvSpPr>
            <p:nvPr/>
          </p:nvSpPr>
          <p:spPr bwMode="auto">
            <a:xfrm>
              <a:off x="3787" y="1117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" name="Rectangle 29"/>
            <p:cNvSpPr>
              <a:spLocks noChangeArrowheads="1"/>
            </p:cNvSpPr>
            <p:nvPr/>
          </p:nvSpPr>
          <p:spPr bwMode="auto">
            <a:xfrm>
              <a:off x="4104" y="1117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" name="Rectangle 30"/>
            <p:cNvSpPr>
              <a:spLocks noChangeArrowheads="1"/>
            </p:cNvSpPr>
            <p:nvPr/>
          </p:nvSpPr>
          <p:spPr bwMode="auto">
            <a:xfrm>
              <a:off x="4422" y="1117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1882" y="1117"/>
              <a:ext cx="318" cy="282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" name="Rectangle 32"/>
            <p:cNvSpPr>
              <a:spLocks noChangeArrowheads="1"/>
            </p:cNvSpPr>
            <p:nvPr/>
          </p:nvSpPr>
          <p:spPr bwMode="auto">
            <a:xfrm>
              <a:off x="2517" y="1389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" name="Rectangle 33"/>
            <p:cNvSpPr>
              <a:spLocks noChangeArrowheads="1"/>
            </p:cNvSpPr>
            <p:nvPr/>
          </p:nvSpPr>
          <p:spPr bwMode="auto">
            <a:xfrm>
              <a:off x="2835" y="1389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" name="Rectangle 34"/>
            <p:cNvSpPr>
              <a:spLocks noChangeArrowheads="1"/>
            </p:cNvSpPr>
            <p:nvPr/>
          </p:nvSpPr>
          <p:spPr bwMode="auto">
            <a:xfrm>
              <a:off x="3152" y="1389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" name="Rectangle 35"/>
            <p:cNvSpPr>
              <a:spLocks noChangeArrowheads="1"/>
            </p:cNvSpPr>
            <p:nvPr/>
          </p:nvSpPr>
          <p:spPr bwMode="auto">
            <a:xfrm>
              <a:off x="1247" y="1389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" name="Rectangle 36"/>
            <p:cNvSpPr>
              <a:spLocks noChangeArrowheads="1"/>
            </p:cNvSpPr>
            <p:nvPr/>
          </p:nvSpPr>
          <p:spPr bwMode="auto">
            <a:xfrm>
              <a:off x="1565" y="1389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" name="Rectangle 37"/>
            <p:cNvSpPr>
              <a:spLocks noChangeArrowheads="1"/>
            </p:cNvSpPr>
            <p:nvPr/>
          </p:nvSpPr>
          <p:spPr bwMode="auto">
            <a:xfrm>
              <a:off x="1882" y="1389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" name="Rectangle 38"/>
            <p:cNvSpPr>
              <a:spLocks noChangeArrowheads="1"/>
            </p:cNvSpPr>
            <p:nvPr/>
          </p:nvSpPr>
          <p:spPr bwMode="auto">
            <a:xfrm>
              <a:off x="1247" y="1661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" name="Rectangle 39"/>
            <p:cNvSpPr>
              <a:spLocks noChangeArrowheads="1"/>
            </p:cNvSpPr>
            <p:nvPr/>
          </p:nvSpPr>
          <p:spPr bwMode="auto">
            <a:xfrm>
              <a:off x="1565" y="1661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9" name="Rectangle 40"/>
            <p:cNvSpPr>
              <a:spLocks noChangeArrowheads="1"/>
            </p:cNvSpPr>
            <p:nvPr/>
          </p:nvSpPr>
          <p:spPr bwMode="auto">
            <a:xfrm>
              <a:off x="1882" y="1661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0" name="Rectangle 41"/>
            <p:cNvSpPr>
              <a:spLocks noChangeArrowheads="1"/>
            </p:cNvSpPr>
            <p:nvPr/>
          </p:nvSpPr>
          <p:spPr bwMode="auto">
            <a:xfrm>
              <a:off x="929" y="1389"/>
              <a:ext cx="318" cy="282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" name="Rectangle 42"/>
            <p:cNvSpPr>
              <a:spLocks noChangeArrowheads="1"/>
            </p:cNvSpPr>
            <p:nvPr/>
          </p:nvSpPr>
          <p:spPr bwMode="auto">
            <a:xfrm>
              <a:off x="929" y="1661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" name="Rectangle 43"/>
            <p:cNvSpPr>
              <a:spLocks noChangeArrowheads="1"/>
            </p:cNvSpPr>
            <p:nvPr/>
          </p:nvSpPr>
          <p:spPr bwMode="auto">
            <a:xfrm>
              <a:off x="612" y="1661"/>
              <a:ext cx="318" cy="282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" name="Rectangle 46"/>
            <p:cNvSpPr>
              <a:spLocks noChangeArrowheads="1"/>
            </p:cNvSpPr>
            <p:nvPr/>
          </p:nvSpPr>
          <p:spPr bwMode="auto">
            <a:xfrm>
              <a:off x="2517" y="1661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4" name="Rectangle 47"/>
            <p:cNvSpPr>
              <a:spLocks noChangeArrowheads="1"/>
            </p:cNvSpPr>
            <p:nvPr/>
          </p:nvSpPr>
          <p:spPr bwMode="auto">
            <a:xfrm>
              <a:off x="2834" y="1661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5" name="Rectangle 48"/>
            <p:cNvSpPr>
              <a:spLocks noChangeArrowheads="1"/>
            </p:cNvSpPr>
            <p:nvPr/>
          </p:nvSpPr>
          <p:spPr bwMode="auto">
            <a:xfrm>
              <a:off x="2517" y="1933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" name="Rectangle 49"/>
            <p:cNvSpPr>
              <a:spLocks noChangeArrowheads="1"/>
            </p:cNvSpPr>
            <p:nvPr/>
          </p:nvSpPr>
          <p:spPr bwMode="auto">
            <a:xfrm>
              <a:off x="3470" y="1933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7" name="Rectangle 50"/>
            <p:cNvSpPr>
              <a:spLocks noChangeArrowheads="1"/>
            </p:cNvSpPr>
            <p:nvPr/>
          </p:nvSpPr>
          <p:spPr bwMode="auto">
            <a:xfrm>
              <a:off x="1882" y="1934"/>
              <a:ext cx="318" cy="282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8" name="Rectangle 51"/>
            <p:cNvSpPr>
              <a:spLocks noChangeArrowheads="1"/>
            </p:cNvSpPr>
            <p:nvPr/>
          </p:nvSpPr>
          <p:spPr bwMode="auto">
            <a:xfrm>
              <a:off x="2199" y="1934"/>
              <a:ext cx="318" cy="282"/>
            </a:xfrm>
            <a:prstGeom prst="rect">
              <a:avLst/>
            </a:prstGeom>
            <a:solidFill>
              <a:srgbClr val="F5E0CF"/>
            </a:solidFill>
            <a:ln w="25400">
              <a:solidFill>
                <a:srgbClr val="00B05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" name="Rectangle 52"/>
            <p:cNvSpPr>
              <a:spLocks noChangeArrowheads="1"/>
            </p:cNvSpPr>
            <p:nvPr/>
          </p:nvSpPr>
          <p:spPr bwMode="auto">
            <a:xfrm>
              <a:off x="3152" y="1933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0" name="Rectangle 53"/>
            <p:cNvSpPr>
              <a:spLocks noChangeArrowheads="1"/>
            </p:cNvSpPr>
            <p:nvPr/>
          </p:nvSpPr>
          <p:spPr bwMode="auto">
            <a:xfrm>
              <a:off x="2835" y="1933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" name="Rectangle 54"/>
            <p:cNvSpPr>
              <a:spLocks noChangeArrowheads="1"/>
            </p:cNvSpPr>
            <p:nvPr/>
          </p:nvSpPr>
          <p:spPr bwMode="auto">
            <a:xfrm>
              <a:off x="929" y="2206"/>
              <a:ext cx="318" cy="282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2" name="Rectangle 55"/>
            <p:cNvSpPr>
              <a:spLocks noChangeArrowheads="1"/>
            </p:cNvSpPr>
            <p:nvPr/>
          </p:nvSpPr>
          <p:spPr bwMode="auto">
            <a:xfrm>
              <a:off x="1247" y="2206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3" name="Rectangle 56"/>
            <p:cNvSpPr>
              <a:spLocks noChangeArrowheads="1"/>
            </p:cNvSpPr>
            <p:nvPr/>
          </p:nvSpPr>
          <p:spPr bwMode="auto">
            <a:xfrm>
              <a:off x="1564" y="2206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4" name="Rectangle 57"/>
            <p:cNvSpPr>
              <a:spLocks noChangeArrowheads="1"/>
            </p:cNvSpPr>
            <p:nvPr/>
          </p:nvSpPr>
          <p:spPr bwMode="auto">
            <a:xfrm>
              <a:off x="1882" y="2206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5" name="Rectangle 58"/>
            <p:cNvSpPr>
              <a:spLocks noChangeArrowheads="1"/>
            </p:cNvSpPr>
            <p:nvPr/>
          </p:nvSpPr>
          <p:spPr bwMode="auto">
            <a:xfrm>
              <a:off x="2199" y="2206"/>
              <a:ext cx="318" cy="282"/>
            </a:xfrm>
            <a:prstGeom prst="rect">
              <a:avLst/>
            </a:prstGeom>
            <a:solidFill>
              <a:srgbClr val="F5E0CF"/>
            </a:solidFill>
            <a:ln w="25400">
              <a:solidFill>
                <a:srgbClr val="00B05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6" name="Rectangle 59"/>
            <p:cNvSpPr>
              <a:spLocks noChangeArrowheads="1"/>
            </p:cNvSpPr>
            <p:nvPr/>
          </p:nvSpPr>
          <p:spPr bwMode="auto">
            <a:xfrm>
              <a:off x="2517" y="2206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7" name="Rectangle 60"/>
            <p:cNvSpPr>
              <a:spLocks noChangeArrowheads="1"/>
            </p:cNvSpPr>
            <p:nvPr/>
          </p:nvSpPr>
          <p:spPr bwMode="auto">
            <a:xfrm>
              <a:off x="2834" y="2206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" name="Rectangle 61"/>
            <p:cNvSpPr>
              <a:spLocks noChangeArrowheads="1"/>
            </p:cNvSpPr>
            <p:nvPr/>
          </p:nvSpPr>
          <p:spPr bwMode="auto">
            <a:xfrm>
              <a:off x="3152" y="2206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" name="Rectangle 62"/>
            <p:cNvSpPr>
              <a:spLocks noChangeArrowheads="1"/>
            </p:cNvSpPr>
            <p:nvPr/>
          </p:nvSpPr>
          <p:spPr bwMode="auto">
            <a:xfrm>
              <a:off x="3469" y="2206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" name="Rectangle 63"/>
            <p:cNvSpPr>
              <a:spLocks noChangeArrowheads="1"/>
            </p:cNvSpPr>
            <p:nvPr/>
          </p:nvSpPr>
          <p:spPr bwMode="auto">
            <a:xfrm>
              <a:off x="3787" y="2206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" name="Rectangle 65"/>
            <p:cNvSpPr>
              <a:spLocks noChangeArrowheads="1"/>
            </p:cNvSpPr>
            <p:nvPr/>
          </p:nvSpPr>
          <p:spPr bwMode="auto">
            <a:xfrm>
              <a:off x="4104" y="2206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" name="Rectangle 66"/>
            <p:cNvSpPr>
              <a:spLocks noChangeArrowheads="1"/>
            </p:cNvSpPr>
            <p:nvPr/>
          </p:nvSpPr>
          <p:spPr bwMode="auto">
            <a:xfrm>
              <a:off x="4422" y="2206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3" name="Rectangle 67"/>
            <p:cNvSpPr>
              <a:spLocks noChangeArrowheads="1"/>
            </p:cNvSpPr>
            <p:nvPr/>
          </p:nvSpPr>
          <p:spPr bwMode="auto">
            <a:xfrm>
              <a:off x="4739" y="2206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4" name="Rectangle 68"/>
            <p:cNvSpPr>
              <a:spLocks noChangeArrowheads="1"/>
            </p:cNvSpPr>
            <p:nvPr/>
          </p:nvSpPr>
          <p:spPr bwMode="auto">
            <a:xfrm>
              <a:off x="5057" y="2206"/>
              <a:ext cx="318" cy="282"/>
            </a:xfrm>
            <a:prstGeom prst="rect">
              <a:avLst/>
            </a:prstGeom>
            <a:solidFill>
              <a:srgbClr val="F5E0C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5" name="Text Box 70"/>
            <p:cNvSpPr txBox="1">
              <a:spLocks noChangeArrowheads="1"/>
            </p:cNvSpPr>
            <p:nvPr/>
          </p:nvSpPr>
          <p:spPr bwMode="auto">
            <a:xfrm>
              <a:off x="612" y="890"/>
              <a:ext cx="227" cy="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/>
                <a:t>1</a:t>
              </a:r>
            </a:p>
          </p:txBody>
        </p:sp>
        <p:sp>
          <p:nvSpPr>
            <p:cNvPr id="66" name="Text Box 71"/>
            <p:cNvSpPr txBox="1">
              <a:spLocks noChangeArrowheads="1"/>
            </p:cNvSpPr>
            <p:nvPr/>
          </p:nvSpPr>
          <p:spPr bwMode="auto">
            <a:xfrm>
              <a:off x="1609" y="1116"/>
              <a:ext cx="227" cy="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/>
                <a:t>2</a:t>
              </a:r>
            </a:p>
          </p:txBody>
        </p:sp>
        <p:sp>
          <p:nvSpPr>
            <p:cNvPr id="67" name="Text Box 72"/>
            <p:cNvSpPr txBox="1">
              <a:spLocks noChangeArrowheads="1"/>
            </p:cNvSpPr>
            <p:nvPr/>
          </p:nvSpPr>
          <p:spPr bwMode="auto">
            <a:xfrm>
              <a:off x="657" y="1389"/>
              <a:ext cx="227" cy="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/>
                <a:t>3</a:t>
              </a:r>
            </a:p>
          </p:txBody>
        </p:sp>
        <p:sp>
          <p:nvSpPr>
            <p:cNvPr id="68" name="Text Box 73"/>
            <p:cNvSpPr txBox="1">
              <a:spLocks noChangeArrowheads="1"/>
            </p:cNvSpPr>
            <p:nvPr/>
          </p:nvSpPr>
          <p:spPr bwMode="auto">
            <a:xfrm>
              <a:off x="385" y="1660"/>
              <a:ext cx="227" cy="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/>
                <a:t>4</a:t>
              </a:r>
            </a:p>
          </p:txBody>
        </p:sp>
        <p:sp>
          <p:nvSpPr>
            <p:cNvPr id="69" name="Text Box 74"/>
            <p:cNvSpPr txBox="1">
              <a:spLocks noChangeArrowheads="1"/>
            </p:cNvSpPr>
            <p:nvPr/>
          </p:nvSpPr>
          <p:spPr bwMode="auto">
            <a:xfrm>
              <a:off x="1610" y="1933"/>
              <a:ext cx="227" cy="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/>
                <a:t>5</a:t>
              </a:r>
            </a:p>
          </p:txBody>
        </p:sp>
        <p:sp>
          <p:nvSpPr>
            <p:cNvPr id="70" name="Text Box 75"/>
            <p:cNvSpPr txBox="1">
              <a:spLocks noChangeArrowheads="1"/>
            </p:cNvSpPr>
            <p:nvPr/>
          </p:nvSpPr>
          <p:spPr bwMode="auto">
            <a:xfrm>
              <a:off x="657" y="2205"/>
              <a:ext cx="227" cy="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/>
                <a:t>6</a:t>
              </a:r>
            </a:p>
          </p:txBody>
        </p:sp>
      </p:grpSp>
      <p:sp>
        <p:nvSpPr>
          <p:cNvPr id="71" name="Text Box 76"/>
          <p:cNvSpPr txBox="1">
            <a:spLocks noChangeArrowheads="1"/>
          </p:cNvSpPr>
          <p:nvPr/>
        </p:nvSpPr>
        <p:spPr bwMode="auto">
          <a:xfrm>
            <a:off x="179388" y="3587750"/>
            <a:ext cx="8785225" cy="327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600" dirty="0">
                <a:latin typeface="Times New Roman" pitchFamily="18" charset="0"/>
              </a:rPr>
              <a:t>1. Процесс, при котором создаются условия, удовлетворяющие потребностям любого человека в получении необходимой информации.</a:t>
            </a:r>
          </a:p>
          <a:p>
            <a:r>
              <a:rPr lang="ru-RU" sz="1600" dirty="0">
                <a:latin typeface="Times New Roman" pitchFamily="18" charset="0"/>
              </a:rPr>
              <a:t>2. Этап появления средств и методов обработки информации, вызвавший кардинальные изменения в обществе, определяются как  информационная …</a:t>
            </a:r>
          </a:p>
          <a:p>
            <a:r>
              <a:rPr lang="ru-RU" sz="1600" dirty="0">
                <a:latin typeface="Times New Roman" pitchFamily="18" charset="0"/>
              </a:rPr>
              <a:t>3. Совокупность людей, объединенных исторически обусловленными социальными формами совместной жизни и деятельности.</a:t>
            </a:r>
          </a:p>
          <a:p>
            <a:r>
              <a:rPr lang="ru-RU" sz="1600" dirty="0">
                <a:latin typeface="Times New Roman" pitchFamily="18" charset="0"/>
              </a:rPr>
              <a:t>4. Умение целенаправленно работать с информацией и использовать для ее получения, обработки и передачи компьютерную информационную технологию, современные технические средства и методы.</a:t>
            </a:r>
          </a:p>
          <a:p>
            <a:r>
              <a:rPr lang="ru-RU" sz="1600" dirty="0">
                <a:latin typeface="Times New Roman" pitchFamily="18" charset="0"/>
              </a:rPr>
              <a:t>5. Ситуация, когда люди не могут воспользоваться накопленным огромным информационным потенциалом в полной мере в силу ограниченности своих возможностей.</a:t>
            </a:r>
          </a:p>
          <a:p>
            <a:r>
              <a:rPr lang="ru-RU" sz="1600" dirty="0">
                <a:latin typeface="Times New Roman" pitchFamily="18" charset="0"/>
              </a:rPr>
              <a:t>6. Как называется общество, определяемое уровнем развития промышленности и ее технической базой.</a:t>
            </a:r>
          </a:p>
        </p:txBody>
      </p:sp>
    </p:spTree>
    <p:extLst>
      <p:ext uri="{BB962C8B-B14F-4D97-AF65-F5344CB8AC3E}">
        <p14:creationId xmlns:p14="http://schemas.microsoft.com/office/powerpoint/2010/main" val="184464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dirty="0">
                <a:latin typeface="Monotype Corsiva" pitchFamily="66" charset="0"/>
              </a:rPr>
              <a:t>Понятие информационного ресурса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362950" cy="4525963"/>
          </a:xfrm>
          <a:prstGeom prst="rect">
            <a:avLst/>
          </a:prstGeom>
          <a:ln>
            <a:solidFill>
              <a:srgbClr val="92D05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Tx/>
              <a:buNone/>
            </a:pPr>
            <a:endParaRPr lang="ru-RU" sz="3600" dirty="0" smtClean="0">
              <a:latin typeface="Monotype Corsiva" pitchFamily="66" charset="0"/>
            </a:endParaRPr>
          </a:p>
          <a:p>
            <a:pPr fontAlgn="auto">
              <a:spcAft>
                <a:spcPts val="0"/>
              </a:spcAft>
              <a:buFontTx/>
              <a:buNone/>
            </a:pPr>
            <a:endParaRPr lang="ru-RU" sz="3600" dirty="0" smtClean="0">
              <a:latin typeface="Monotype Corsiva" pitchFamily="66" charset="0"/>
            </a:endParaRPr>
          </a:p>
          <a:p>
            <a:pPr fontAlgn="auto">
              <a:spcAft>
                <a:spcPts val="0"/>
              </a:spcAft>
              <a:buFontTx/>
              <a:buNone/>
            </a:pPr>
            <a:r>
              <a:rPr lang="ru-RU" sz="6000" b="1" dirty="0" smtClean="0">
                <a:solidFill>
                  <a:srgbClr val="0066FF"/>
                </a:solidFill>
                <a:latin typeface="Monotype Corsiva" pitchFamily="66" charset="0"/>
                <a:sym typeface="Symbol" pitchFamily="18" charset="2"/>
              </a:rPr>
              <a:t></a:t>
            </a:r>
            <a:r>
              <a:rPr lang="ru-RU" sz="4000" b="1" dirty="0" smtClean="0">
                <a:latin typeface="Monotype Corsiva" pitchFamily="66" charset="0"/>
              </a:rPr>
              <a:t>Ресурс</a:t>
            </a:r>
            <a:r>
              <a:rPr lang="ru-RU" sz="4000" dirty="0" smtClean="0">
                <a:latin typeface="Monotype Corsiva" pitchFamily="66" charset="0"/>
              </a:rPr>
              <a:t> </a:t>
            </a:r>
            <a:r>
              <a:rPr lang="ru-RU" sz="3600" dirty="0" smtClean="0">
                <a:latin typeface="Monotype Corsiva" pitchFamily="66" charset="0"/>
              </a:rPr>
              <a:t>– это запас, источник чего-нибудь.</a:t>
            </a:r>
          </a:p>
          <a:p>
            <a:pPr algn="r" fontAlgn="auto">
              <a:spcAft>
                <a:spcPts val="0"/>
              </a:spcAft>
              <a:buFontTx/>
              <a:buNone/>
            </a:pPr>
            <a:r>
              <a:rPr lang="ru-RU" sz="3600" dirty="0" smtClean="0">
                <a:latin typeface="Monotype Corsiva" pitchFamily="66" charset="0"/>
              </a:rPr>
              <a:t>(Словарь Ожегова С.И.)</a:t>
            </a:r>
            <a:endParaRPr lang="ru-RU" sz="36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87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28860" y="5072074"/>
            <a:ext cx="3988128" cy="809715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Информационные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ресурсы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4" name="Star Wars - The Maintheme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9925" y="5373688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7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8000" showWhenStopped="0">
                <p:cTn id="1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4"/>
                </p:tgtEl>
              </p:cMediaNode>
            </p:audio>
          </p:childTnLst>
        </p:cTn>
      </p:par>
    </p:tnLst>
    <p:bldLst>
      <p:bldP spid="2050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500958" cy="1295400"/>
          </a:xfrm>
        </p:spPr>
        <p:txBody>
          <a:bodyPr>
            <a:noAutofit/>
          </a:bodyPr>
          <a:lstStyle/>
          <a:p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Ресурс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это запас или источник некоторых средств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214282" y="2071678"/>
            <a:ext cx="525621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Всякое общество, государство, фирма или частное лицо имеет определенные ресурсы, необходимые для его жизнедеятельности</a:t>
            </a:r>
          </a:p>
        </p:txBody>
      </p:sp>
      <p:pic>
        <p:nvPicPr>
          <p:cNvPr id="19458" name="Picture 2" descr="http://img.rg.ru/img/content/67/89/71/les_2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02" y="3357562"/>
            <a:ext cx="3071834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429520" cy="1295400"/>
          </a:xfrm>
        </p:spPr>
        <p:txBody>
          <a:bodyPr/>
          <a:lstStyle/>
          <a:p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Традиционными видами общественных ресурсов являются: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0" y="1714488"/>
            <a:ext cx="5572132" cy="3243262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Материальные ресурсы;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Сырьевые (природные) ресурсы;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Энергетические ресурсы;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Трудовые ресурсы;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Финансовые ресурсы.</a:t>
            </a:r>
          </a:p>
          <a:p>
            <a:endParaRPr lang="ru-RU" dirty="0"/>
          </a:p>
        </p:txBody>
      </p:sp>
      <p:pic>
        <p:nvPicPr>
          <p:cNvPr id="18434" name="Picture 2" descr="http://xn--e1aalglgpbdfbw.xn--p1ai/media/advertisement_file/vnesh-vi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3214686"/>
            <a:ext cx="3143272" cy="24336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1"/>
      <p:bldP spid="717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0" y="0"/>
            <a:ext cx="6215074" cy="504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Одним из важнейших видов ресурсов современного общества являются </a:t>
            </a:r>
            <a:r>
              <a:rPr lang="ru-RU" sz="2800" b="1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информационные ресурсы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Со временем значимость информационных ресурсов возрастает; одно из свидетельств этого заключается в том, что </a:t>
            </a:r>
            <a:r>
              <a:rPr lang="ru-RU" sz="2800" b="1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они становятся товаром, совокупная стоимость которого на рынке сопоставима со стоимостью традиционных ресурсов.</a:t>
            </a:r>
          </a:p>
        </p:txBody>
      </p:sp>
      <p:pic>
        <p:nvPicPr>
          <p:cNvPr id="17410" name="Picture 2" descr="http://computerlikbez.ru/wp-content/uploads/2012/06/intern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8" y="3714752"/>
            <a:ext cx="2847975" cy="25812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polisrf.ru/images/23567890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3071826"/>
            <a:ext cx="5643602" cy="3786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142844" y="214290"/>
            <a:ext cx="7286676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«Информационные ресурсы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– отдельные документы или отдельные массивы документов, документы или массивы документов в информационных системах (библиотеках, архивах, фондах, банках данных, других информационных системах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800" dirty="0">
                <a:solidFill>
                  <a:prstClr val="black"/>
                </a:solidFill>
                <a:latin typeface="Monotype Corsiva" pitchFamily="66" charset="0"/>
              </a:rPr>
              <a:t> Федеральный закон «Об информации, информатизации и защите информации», от 25.01.1995 г.</a:t>
            </a:r>
          </a:p>
          <a:p>
            <a:pPr>
              <a:spcBef>
                <a:spcPct val="50000"/>
              </a:spcBef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0" y="0"/>
            <a:ext cx="6286512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Информационные ресурсы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– являются стратегическими ресурсами наряду с традиционными.</a:t>
            </a:r>
          </a:p>
          <a:p>
            <a:pPr>
              <a:spcBef>
                <a:spcPct val="50000"/>
              </a:spcBef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Однако между информационными ресурсами и всякими иными существует одно важнейшее различие: </a:t>
            </a:r>
            <a:r>
              <a:rPr lang="ru-RU" sz="3200" b="1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всякий ресурс, кроме информационного, после использования исчезает.</a:t>
            </a:r>
          </a:p>
        </p:txBody>
      </p:sp>
      <p:pic>
        <p:nvPicPr>
          <p:cNvPr id="15362" name="Picture 2" descr="http://t3.gstatic.com/images?q=tbn:ANd9GcRaJdW5zZEOFMFdv53KduiCol9zZPgFlBsF0RlGdSWnjRWbwvm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4286256"/>
            <a:ext cx="2600325" cy="17621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6829444" cy="1143000"/>
          </a:xfrm>
        </p:spPr>
        <p:txBody>
          <a:bodyPr>
            <a:no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основу классификации можно положить: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0" y="1571612"/>
            <a:ext cx="9036496" cy="4114800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Отраслевой принцип (по виду науки, промышленности, социальной сферы и т.п., к чему относится информация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);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Форму представления (по виду носителей, степени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формализованности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наличию дополнительного описания и пр.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rganization Chart 116"/>
          <p:cNvGrpSpPr>
            <a:grpSpLocks/>
          </p:cNvGrpSpPr>
          <p:nvPr/>
        </p:nvGrpSpPr>
        <p:grpSpPr bwMode="auto">
          <a:xfrm>
            <a:off x="179389" y="188913"/>
            <a:ext cx="8964611" cy="6480175"/>
            <a:chOff x="1429" y="1066"/>
            <a:chExt cx="1436" cy="4173"/>
          </a:xfrm>
        </p:grpSpPr>
        <p:cxnSp>
          <p:nvCxnSpPr>
            <p:cNvPr id="13459" name="_s13459"/>
            <p:cNvCxnSpPr>
              <a:cxnSpLocks noChangeShapeType="1"/>
              <a:stCxn id="12" idx="1"/>
              <a:endCxn id="3" idx="2"/>
            </p:cNvCxnSpPr>
            <p:nvPr/>
          </p:nvCxnSpPr>
          <p:spPr bwMode="auto">
            <a:xfrm rot="10800000">
              <a:off x="1861" y="1354"/>
              <a:ext cx="140" cy="3741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57" name="_s13457"/>
            <p:cNvCxnSpPr>
              <a:cxnSpLocks noChangeShapeType="1"/>
              <a:stCxn id="11" idx="1"/>
              <a:endCxn id="3" idx="2"/>
            </p:cNvCxnSpPr>
            <p:nvPr/>
          </p:nvCxnSpPr>
          <p:spPr bwMode="auto">
            <a:xfrm rot="10800000">
              <a:off x="1861" y="1354"/>
              <a:ext cx="140" cy="3309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55" name="_s13455"/>
            <p:cNvCxnSpPr>
              <a:cxnSpLocks noChangeShapeType="1"/>
              <a:stCxn id="10" idx="1"/>
              <a:endCxn id="3" idx="2"/>
            </p:cNvCxnSpPr>
            <p:nvPr/>
          </p:nvCxnSpPr>
          <p:spPr bwMode="auto">
            <a:xfrm rot="10800000">
              <a:off x="1861" y="1354"/>
              <a:ext cx="140" cy="2878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53" name="_s13453"/>
            <p:cNvCxnSpPr>
              <a:cxnSpLocks noChangeShapeType="1"/>
              <a:stCxn id="9" idx="1"/>
              <a:endCxn id="3" idx="2"/>
            </p:cNvCxnSpPr>
            <p:nvPr/>
          </p:nvCxnSpPr>
          <p:spPr bwMode="auto">
            <a:xfrm rot="10800000">
              <a:off x="1861" y="1354"/>
              <a:ext cx="140" cy="2447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51" name="_s13451"/>
            <p:cNvCxnSpPr>
              <a:cxnSpLocks noChangeShapeType="1"/>
              <a:stCxn id="8" idx="1"/>
              <a:endCxn id="3" idx="2"/>
            </p:cNvCxnSpPr>
            <p:nvPr/>
          </p:nvCxnSpPr>
          <p:spPr bwMode="auto">
            <a:xfrm rot="10800000">
              <a:off x="1861" y="1354"/>
              <a:ext cx="140" cy="2016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39" name="_s13439"/>
            <p:cNvCxnSpPr>
              <a:cxnSpLocks noChangeShapeType="1"/>
              <a:stCxn id="7" idx="1"/>
              <a:endCxn id="3" idx="2"/>
            </p:cNvCxnSpPr>
            <p:nvPr/>
          </p:nvCxnSpPr>
          <p:spPr bwMode="auto">
            <a:xfrm rot="10800000">
              <a:off x="1861" y="1354"/>
              <a:ext cx="140" cy="1584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35" name="_s13435"/>
            <p:cNvCxnSpPr>
              <a:cxnSpLocks noChangeShapeType="1"/>
              <a:stCxn id="6" idx="1"/>
              <a:endCxn id="3" idx="2"/>
            </p:cNvCxnSpPr>
            <p:nvPr/>
          </p:nvCxnSpPr>
          <p:spPr bwMode="auto">
            <a:xfrm rot="10800000">
              <a:off x="1861" y="1354"/>
              <a:ext cx="140" cy="1152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34" name="_s13434"/>
            <p:cNvCxnSpPr>
              <a:cxnSpLocks noChangeShapeType="1"/>
              <a:stCxn id="5" idx="1"/>
              <a:endCxn id="3" idx="2"/>
            </p:cNvCxnSpPr>
            <p:nvPr/>
          </p:nvCxnSpPr>
          <p:spPr bwMode="auto">
            <a:xfrm rot="10800000">
              <a:off x="1861" y="1354"/>
              <a:ext cx="140" cy="720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33" name="_s13433"/>
            <p:cNvCxnSpPr>
              <a:cxnSpLocks noChangeShapeType="1"/>
              <a:stCxn id="4" idx="1"/>
              <a:endCxn id="3" idx="2"/>
            </p:cNvCxnSpPr>
            <p:nvPr/>
          </p:nvCxnSpPr>
          <p:spPr bwMode="auto">
            <a:xfrm rot="10800000">
              <a:off x="1861" y="1354"/>
              <a:ext cx="140" cy="289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" name="_s13429"/>
            <p:cNvSpPr>
              <a:spLocks noChangeArrowheads="1"/>
            </p:cNvSpPr>
            <p:nvPr/>
          </p:nvSpPr>
          <p:spPr bwMode="auto">
            <a:xfrm>
              <a:off x="1429" y="1066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Национальные информационные ресурсы</a:t>
              </a:r>
            </a:p>
          </p:txBody>
        </p:sp>
        <p:sp>
          <p:nvSpPr>
            <p:cNvPr id="4" name="_s13430"/>
            <p:cNvSpPr>
              <a:spLocks noChangeArrowheads="1"/>
            </p:cNvSpPr>
            <p:nvPr/>
          </p:nvSpPr>
          <p:spPr bwMode="auto">
            <a:xfrm>
              <a:off x="2001" y="1498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Библиотечные ресурсы</a:t>
              </a:r>
            </a:p>
          </p:txBody>
        </p:sp>
        <p:sp>
          <p:nvSpPr>
            <p:cNvPr id="5" name="_s13431"/>
            <p:cNvSpPr>
              <a:spLocks noChangeArrowheads="1"/>
            </p:cNvSpPr>
            <p:nvPr/>
          </p:nvSpPr>
          <p:spPr bwMode="auto">
            <a:xfrm>
              <a:off x="2001" y="1930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Архивные ресурсы</a:t>
              </a:r>
            </a:p>
          </p:txBody>
        </p:sp>
        <p:sp>
          <p:nvSpPr>
            <p:cNvPr id="6" name="_s13432"/>
            <p:cNvSpPr>
              <a:spLocks noChangeArrowheads="1"/>
            </p:cNvSpPr>
            <p:nvPr/>
          </p:nvSpPr>
          <p:spPr bwMode="auto">
            <a:xfrm>
              <a:off x="2001" y="2362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Научно-техническая информация</a:t>
              </a:r>
            </a:p>
          </p:txBody>
        </p:sp>
        <p:sp>
          <p:nvSpPr>
            <p:cNvPr id="7" name="_s13438"/>
            <p:cNvSpPr>
              <a:spLocks noChangeArrowheads="1"/>
            </p:cNvSpPr>
            <p:nvPr/>
          </p:nvSpPr>
          <p:spPr bwMode="auto">
            <a:xfrm>
              <a:off x="2001" y="2794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Правовая информация</a:t>
              </a:r>
            </a:p>
          </p:txBody>
        </p:sp>
        <p:sp>
          <p:nvSpPr>
            <p:cNvPr id="8" name="_s13450"/>
            <p:cNvSpPr>
              <a:spLocks noChangeArrowheads="1"/>
            </p:cNvSpPr>
            <p:nvPr/>
          </p:nvSpPr>
          <p:spPr bwMode="auto">
            <a:xfrm>
              <a:off x="2001" y="3226"/>
              <a:ext cx="864" cy="287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Информация государственных (властных) структур</a:t>
              </a:r>
            </a:p>
          </p:txBody>
        </p:sp>
        <p:sp>
          <p:nvSpPr>
            <p:cNvPr id="9" name="_s13452"/>
            <p:cNvSpPr>
              <a:spLocks noChangeArrowheads="1"/>
            </p:cNvSpPr>
            <p:nvPr/>
          </p:nvSpPr>
          <p:spPr bwMode="auto">
            <a:xfrm>
              <a:off x="2001" y="3657"/>
              <a:ext cx="864" cy="287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Отраслевая информация</a:t>
              </a:r>
            </a:p>
          </p:txBody>
        </p:sp>
        <p:sp>
          <p:nvSpPr>
            <p:cNvPr id="10" name="_s13454"/>
            <p:cNvSpPr>
              <a:spLocks noChangeArrowheads="1"/>
            </p:cNvSpPr>
            <p:nvPr/>
          </p:nvSpPr>
          <p:spPr bwMode="auto">
            <a:xfrm>
              <a:off x="2001" y="4088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Финансовая и экономическая информация</a:t>
              </a:r>
            </a:p>
          </p:txBody>
        </p:sp>
        <p:sp>
          <p:nvSpPr>
            <p:cNvPr id="11" name="_s13456"/>
            <p:cNvSpPr>
              <a:spLocks noChangeArrowheads="1"/>
            </p:cNvSpPr>
            <p:nvPr/>
          </p:nvSpPr>
          <p:spPr bwMode="auto">
            <a:xfrm>
              <a:off x="2001" y="4520"/>
              <a:ext cx="864" cy="287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Информация о природных ресурсах </a:t>
              </a:r>
            </a:p>
          </p:txBody>
        </p:sp>
        <p:sp>
          <p:nvSpPr>
            <p:cNvPr id="12" name="_s13458"/>
            <p:cNvSpPr>
              <a:spLocks noChangeArrowheads="1"/>
            </p:cNvSpPr>
            <p:nvPr/>
          </p:nvSpPr>
          <p:spPr bwMode="auto">
            <a:xfrm>
              <a:off x="2001" y="4951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Информация предприятий и учреждений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 b="1" i="1" dirty="0">
                <a:latin typeface="Monotype Corsiva" pitchFamily="66" charset="0"/>
              </a:rPr>
              <a:t>Основные виды </a:t>
            </a:r>
            <a:br>
              <a:rPr lang="ru-RU" sz="4000" b="1" i="1" dirty="0">
                <a:latin typeface="Monotype Corsiva" pitchFamily="66" charset="0"/>
              </a:rPr>
            </a:br>
            <a:r>
              <a:rPr lang="ru-RU" sz="4000" b="1" i="1" dirty="0">
                <a:latin typeface="Monotype Corsiva" pitchFamily="66" charset="0"/>
              </a:rPr>
              <a:t>информационных продуктов</a:t>
            </a:r>
            <a:r>
              <a:rPr lang="ru-RU" sz="4000" dirty="0"/>
              <a:t> </a:t>
            </a:r>
          </a:p>
        </p:txBody>
      </p:sp>
      <p:sp>
        <p:nvSpPr>
          <p:cNvPr id="5" name="Line 10"/>
          <p:cNvSpPr>
            <a:spLocks noChangeShapeType="1"/>
          </p:cNvSpPr>
          <p:nvPr/>
        </p:nvSpPr>
        <p:spPr bwMode="auto">
          <a:xfrm>
            <a:off x="2187575" y="2347913"/>
            <a:ext cx="1588" cy="385762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" name="Line 11"/>
          <p:cNvSpPr>
            <a:spLocks noChangeShapeType="1"/>
          </p:cNvSpPr>
          <p:nvPr/>
        </p:nvSpPr>
        <p:spPr bwMode="auto">
          <a:xfrm>
            <a:off x="4343400" y="2355850"/>
            <a:ext cx="0" cy="385763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pSp>
        <p:nvGrpSpPr>
          <p:cNvPr id="7" name="Group 17"/>
          <p:cNvGrpSpPr>
            <a:grpSpLocks/>
          </p:cNvGrpSpPr>
          <p:nvPr/>
        </p:nvGrpSpPr>
        <p:grpSpPr bwMode="auto">
          <a:xfrm>
            <a:off x="468313" y="1700213"/>
            <a:ext cx="7808912" cy="3314700"/>
            <a:chOff x="839" y="1071"/>
            <a:chExt cx="4225" cy="1860"/>
          </a:xfrm>
        </p:grpSpPr>
        <p:sp>
          <p:nvSpPr>
            <p:cNvPr id="8" name="Rectangle 13"/>
            <p:cNvSpPr>
              <a:spLocks noChangeArrowheads="1"/>
            </p:cNvSpPr>
            <p:nvPr/>
          </p:nvSpPr>
          <p:spPr bwMode="auto">
            <a:xfrm>
              <a:off x="839" y="1071"/>
              <a:ext cx="4225" cy="363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400" b="1" i="1" u="sng"/>
                <a:t>Информационные продукты</a:t>
              </a:r>
            </a:p>
            <a:p>
              <a:pPr algn="ctr"/>
              <a:r>
                <a:rPr lang="ru-RU" sz="1400"/>
                <a:t>(аналитические обзоры, статьи, доклады, монографии, справки и др.)</a:t>
              </a:r>
              <a:endParaRPr lang="ru-RU"/>
            </a:p>
          </p:txBody>
        </p:sp>
        <p:sp>
          <p:nvSpPr>
            <p:cNvPr id="9" name="Rectangle 14"/>
            <p:cNvSpPr>
              <a:spLocks noChangeArrowheads="1"/>
            </p:cNvSpPr>
            <p:nvPr/>
          </p:nvSpPr>
          <p:spPr bwMode="auto">
            <a:xfrm>
              <a:off x="930" y="1641"/>
              <a:ext cx="1144" cy="129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400" b="1" i="1" u="sng"/>
                <a:t>Библиотечная система:</a:t>
              </a:r>
            </a:p>
            <a:p>
              <a:r>
                <a:rPr lang="ru-RU" sz="1400"/>
                <a:t>-первоисточники </a:t>
              </a:r>
            </a:p>
            <a:p>
              <a:r>
                <a:rPr lang="ru-RU" sz="1400"/>
                <a:t> и их копии;</a:t>
              </a:r>
            </a:p>
            <a:p>
              <a:r>
                <a:rPr lang="ru-RU" sz="1400"/>
                <a:t>-обзоры;</a:t>
              </a:r>
            </a:p>
            <a:p>
              <a:r>
                <a:rPr lang="ru-RU" sz="1400"/>
                <a:t>-каталоги, справки;</a:t>
              </a:r>
            </a:p>
            <a:p>
              <a:r>
                <a:rPr lang="ru-RU" sz="1400"/>
                <a:t>-рубрикаторы </a:t>
              </a:r>
            </a:p>
            <a:p>
              <a:r>
                <a:rPr lang="ru-RU" sz="1400"/>
                <a:t> перспективных </a:t>
              </a:r>
            </a:p>
            <a:p>
              <a:r>
                <a:rPr lang="ru-RU" sz="1400"/>
                <a:t> направлений</a:t>
              </a:r>
              <a:endParaRPr lang="ru-RU"/>
            </a:p>
          </p:txBody>
        </p:sp>
      </p:grpSp>
      <p:sp>
        <p:nvSpPr>
          <p:cNvPr id="10" name="Line 15"/>
          <p:cNvSpPr>
            <a:spLocks noChangeShapeType="1"/>
          </p:cNvSpPr>
          <p:nvPr/>
        </p:nvSpPr>
        <p:spPr bwMode="auto">
          <a:xfrm>
            <a:off x="6588125" y="2355850"/>
            <a:ext cx="0" cy="38735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5870755" y="2766112"/>
            <a:ext cx="2014927" cy="3079672"/>
          </a:xfrm>
          <a:prstGeom prst="rect">
            <a:avLst/>
          </a:prstGeom>
          <a:solidFill>
            <a:srgbClr val="CC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sz="1400" b="1" i="1" u="sng" dirty="0"/>
              <a:t>Информационные центры различного начинания:</a:t>
            </a:r>
          </a:p>
          <a:p>
            <a:r>
              <a:rPr lang="ru-RU" sz="1400" dirty="0"/>
              <a:t>-базы данных по </a:t>
            </a:r>
          </a:p>
          <a:p>
            <a:r>
              <a:rPr lang="ru-RU" sz="1400" dirty="0"/>
              <a:t> определенным направлениям деятельности общества;</a:t>
            </a:r>
          </a:p>
          <a:p>
            <a:r>
              <a:rPr lang="ru-RU" sz="1400" dirty="0"/>
              <a:t>-мультимедийные </a:t>
            </a:r>
          </a:p>
          <a:p>
            <a:r>
              <a:rPr lang="ru-RU" sz="1400" dirty="0"/>
              <a:t> продукты;</a:t>
            </a:r>
          </a:p>
          <a:p>
            <a:r>
              <a:rPr lang="ru-RU" sz="1400" dirty="0"/>
              <a:t>-образовательные </a:t>
            </a:r>
          </a:p>
          <a:p>
            <a:r>
              <a:rPr lang="ru-RU" sz="1400" dirty="0"/>
              <a:t> программы и методики</a:t>
            </a:r>
            <a:endParaRPr lang="ru-RU" dirty="0"/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3280135" y="2766112"/>
            <a:ext cx="2014927" cy="3722131"/>
          </a:xfrm>
          <a:prstGeom prst="rect">
            <a:avLst/>
          </a:prstGeom>
          <a:solidFill>
            <a:srgbClr val="CC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sz="1400" b="1" i="1" u="sng"/>
              <a:t>Система научно-технической информации:</a:t>
            </a:r>
          </a:p>
          <a:p>
            <a:r>
              <a:rPr lang="ru-RU" sz="1400"/>
              <a:t>-обзора;</a:t>
            </a:r>
          </a:p>
          <a:p>
            <a:r>
              <a:rPr lang="ru-RU" sz="1400"/>
              <a:t>-переводы;</a:t>
            </a:r>
          </a:p>
          <a:p>
            <a:r>
              <a:rPr lang="ru-RU" sz="1400"/>
              <a:t>-реферативные </a:t>
            </a:r>
          </a:p>
          <a:p>
            <a:r>
              <a:rPr lang="ru-RU" sz="1400"/>
              <a:t> сборники;</a:t>
            </a:r>
          </a:p>
          <a:p>
            <a:r>
              <a:rPr lang="ru-RU" sz="1400"/>
              <a:t>-бюллетени новых</a:t>
            </a:r>
          </a:p>
          <a:p>
            <a:r>
              <a:rPr lang="ru-RU" sz="1400"/>
              <a:t>  поступлений;</a:t>
            </a:r>
          </a:p>
          <a:p>
            <a:r>
              <a:rPr lang="ru-RU" sz="1400"/>
              <a:t>-комплекты техни-</a:t>
            </a:r>
          </a:p>
          <a:p>
            <a:r>
              <a:rPr lang="ru-RU" sz="1400"/>
              <a:t> ческой докумен-</a:t>
            </a:r>
          </a:p>
          <a:p>
            <a:r>
              <a:rPr lang="ru-RU" sz="1400"/>
              <a:t> тации;</a:t>
            </a:r>
          </a:p>
          <a:p>
            <a:r>
              <a:rPr lang="ru-RU" sz="1400"/>
              <a:t>-журналы или их  </a:t>
            </a:r>
          </a:p>
          <a:p>
            <a:r>
              <a:rPr lang="ru-RU" sz="1400"/>
              <a:t> копии, в том числе электронные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1186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323850" y="2060575"/>
            <a:ext cx="8569325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Развитие компьютерных информационных технологий способствует формированию рынка информационных ресурсов.</a:t>
            </a:r>
          </a:p>
          <a:p>
            <a:pPr>
              <a:spcBef>
                <a:spcPct val="50000"/>
              </a:spcBef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Товар – информационные продукты и услуги.</a:t>
            </a:r>
          </a:p>
          <a:p>
            <a:pPr>
              <a:spcBef>
                <a:spcPct val="50000"/>
              </a:spcBef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Как и на всяком рынке, на рынке информационных товаров и услуг есть свои поставщики(продавцы) и потребители (покупатели).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358082" cy="114300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Рынок информационных ресурсов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xfrm>
            <a:off x="1" y="0"/>
            <a:ext cx="7429520" cy="1295400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Поставщики – как правило, это производитель информации или ее собственники.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idx="1"/>
          </p:nvPr>
        </p:nvSpPr>
        <p:spPr>
          <a:xfrm>
            <a:off x="142844" y="2143116"/>
            <a:ext cx="8713787" cy="36115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Центры, в которых создаются и хранятся базы данных;</a:t>
            </a:r>
          </a:p>
          <a:p>
            <a:pPr>
              <a:lnSpc>
                <a:spcPct val="90000"/>
              </a:lnSpc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Службы связи и телекоммуникации;</a:t>
            </a:r>
          </a:p>
          <a:p>
            <a:pPr>
              <a:lnSpc>
                <a:spcPct val="90000"/>
              </a:lnSpc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Бытовые службы;</a:t>
            </a:r>
          </a:p>
          <a:p>
            <a:pPr>
              <a:lnSpc>
                <a:spcPct val="90000"/>
              </a:lnSpc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Специализированные коммерческие фирмы, занимающиеся куплей-продажей информацией (рекламные агентства);</a:t>
            </a:r>
          </a:p>
          <a:p>
            <a:pPr>
              <a:lnSpc>
                <a:spcPct val="90000"/>
              </a:lnSpc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Неспециализированные фирмы, выпускающие «обычные» товары и в качестве дополнительной услуги – информацию о них;</a:t>
            </a:r>
          </a:p>
          <a:p>
            <a:pPr>
              <a:lnSpc>
                <a:spcPct val="90000"/>
              </a:lnSpc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Консалтинговые фирмы;</a:t>
            </a:r>
          </a:p>
          <a:p>
            <a:pPr>
              <a:lnSpc>
                <a:spcPct val="90000"/>
              </a:lnSpc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Биржи;</a:t>
            </a:r>
          </a:p>
          <a:p>
            <a:pPr>
              <a:lnSpc>
                <a:spcPct val="90000"/>
              </a:lnSpc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Частные лица (программисты) и пр.</a:t>
            </a:r>
          </a:p>
          <a:p>
            <a:pPr>
              <a:lnSpc>
                <a:spcPct val="90000"/>
              </a:lnSpc>
            </a:pP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94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94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94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/>
      <p:bldP spid="1946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41326" y="226294"/>
            <a:ext cx="8229600" cy="1143000"/>
          </a:xfrm>
        </p:spPr>
        <p:txBody>
          <a:bodyPr/>
          <a:lstStyle/>
          <a:p>
            <a:r>
              <a:rPr lang="ru-RU" b="1" dirty="0"/>
              <a:t>Информационный рынок</a:t>
            </a:r>
            <a:r>
              <a:rPr lang="ru-RU" dirty="0"/>
              <a:t> </a:t>
            </a: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3078163" y="4600575"/>
            <a:ext cx="2346325" cy="731838"/>
          </a:xfrm>
          <a:prstGeom prst="rect">
            <a:avLst/>
          </a:prstGeom>
          <a:solidFill>
            <a:srgbClr val="CC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179388" lvl="1">
              <a:buFont typeface="Symbol" pitchFamily="18" charset="2"/>
              <a:buChar char="·"/>
            </a:pPr>
            <a:r>
              <a:rPr lang="ru-RU" sz="1400"/>
              <a:t>Электронные базы данных</a:t>
            </a:r>
            <a:endParaRPr lang="ru-RU"/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323850" y="4140200"/>
            <a:ext cx="2346325" cy="457200"/>
          </a:xfrm>
          <a:prstGeom prst="rect">
            <a:avLst/>
          </a:prstGeom>
          <a:solidFill>
            <a:srgbClr val="CC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sz="1400" b="1"/>
              <a:t>50-е годы 20 века</a:t>
            </a:r>
            <a:endParaRPr lang="ru-RU"/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3078163" y="4143375"/>
            <a:ext cx="2346325" cy="482600"/>
          </a:xfrm>
          <a:prstGeom prst="rect">
            <a:avLst/>
          </a:prstGeom>
          <a:solidFill>
            <a:srgbClr val="CC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400" b="1"/>
              <a:t>Середина 70-х годов 20 века</a:t>
            </a:r>
            <a:endParaRPr lang="ru-RU"/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918200" y="4143375"/>
            <a:ext cx="2470150" cy="457200"/>
          </a:xfrm>
          <a:prstGeom prst="rect">
            <a:avLst/>
          </a:prstGeom>
          <a:solidFill>
            <a:srgbClr val="CC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sz="1400" b="1"/>
              <a:t>Современное время</a:t>
            </a:r>
            <a:endParaRPr lang="ru-RU"/>
          </a:p>
        </p:txBody>
      </p:sp>
      <p:sp>
        <p:nvSpPr>
          <p:cNvPr id="9" name="Line 12"/>
          <p:cNvSpPr>
            <a:spLocks noChangeShapeType="1"/>
          </p:cNvSpPr>
          <p:nvPr/>
        </p:nvSpPr>
        <p:spPr bwMode="auto">
          <a:xfrm>
            <a:off x="4286250" y="3798888"/>
            <a:ext cx="1588" cy="344487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" name="Line 13"/>
          <p:cNvSpPr>
            <a:spLocks noChangeShapeType="1"/>
          </p:cNvSpPr>
          <p:nvPr/>
        </p:nvSpPr>
        <p:spPr bwMode="auto">
          <a:xfrm>
            <a:off x="1457325" y="3798888"/>
            <a:ext cx="1588" cy="344487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" name="Line 14"/>
          <p:cNvSpPr>
            <a:spLocks noChangeShapeType="1"/>
          </p:cNvSpPr>
          <p:nvPr/>
        </p:nvSpPr>
        <p:spPr bwMode="auto">
          <a:xfrm>
            <a:off x="7119938" y="3798888"/>
            <a:ext cx="1587" cy="344487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" name="Rectangle 15"/>
          <p:cNvSpPr>
            <a:spLocks noChangeArrowheads="1"/>
          </p:cNvSpPr>
          <p:nvPr/>
        </p:nvSpPr>
        <p:spPr bwMode="auto">
          <a:xfrm>
            <a:off x="4829175" y="1341438"/>
            <a:ext cx="3457575" cy="823912"/>
          </a:xfrm>
          <a:prstGeom prst="rect">
            <a:avLst/>
          </a:prstGeom>
          <a:solidFill>
            <a:srgbClr val="CC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400" b="1"/>
              <a:t>Пользователи (потребители) информации</a:t>
            </a:r>
            <a:endParaRPr lang="ru-RU"/>
          </a:p>
        </p:txBody>
      </p:sp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363538" y="1341438"/>
            <a:ext cx="3457575" cy="823912"/>
          </a:xfrm>
          <a:prstGeom prst="rect">
            <a:avLst/>
          </a:prstGeom>
          <a:solidFill>
            <a:srgbClr val="CC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400" b="1" dirty="0"/>
              <a:t>Производители, собственники, владельцы информационных ресурсов</a:t>
            </a:r>
            <a:endParaRPr lang="ru-RU" dirty="0"/>
          </a:p>
        </p:txBody>
      </p:sp>
      <p:sp>
        <p:nvSpPr>
          <p:cNvPr id="14" name="Rectangle 17"/>
          <p:cNvSpPr>
            <a:spLocks noChangeArrowheads="1"/>
          </p:cNvSpPr>
          <p:nvPr/>
        </p:nvSpPr>
        <p:spPr bwMode="auto">
          <a:xfrm>
            <a:off x="346075" y="2513013"/>
            <a:ext cx="7978775" cy="1279525"/>
          </a:xfrm>
          <a:prstGeom prst="rect">
            <a:avLst/>
          </a:prstGeom>
          <a:solidFill>
            <a:srgbClr val="CC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400" b="1" u="sng"/>
              <a:t>Информационный рынок</a:t>
            </a:r>
          </a:p>
          <a:p>
            <a:endParaRPr lang="ru-RU"/>
          </a:p>
        </p:txBody>
      </p:sp>
      <p:sp>
        <p:nvSpPr>
          <p:cNvPr id="15" name="Rectangle 18"/>
          <p:cNvSpPr>
            <a:spLocks noChangeArrowheads="1"/>
          </p:cNvSpPr>
          <p:nvPr/>
        </p:nvSpPr>
        <p:spPr bwMode="auto">
          <a:xfrm>
            <a:off x="468313" y="2781300"/>
            <a:ext cx="4103687" cy="469900"/>
          </a:xfrm>
          <a:prstGeom prst="rect">
            <a:avLst/>
          </a:prstGeom>
          <a:solidFill>
            <a:srgbClr val="CC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8000" tIns="18000" rIns="18000" bIns="18000">
            <a:spAutoFit/>
          </a:bodyPr>
          <a:lstStyle/>
          <a:p>
            <a:pPr algn="ctr"/>
            <a:r>
              <a:rPr lang="ru-RU" sz="1400" i="1"/>
              <a:t>Информация бытового характера о доступе к обычным товарам и услугам </a:t>
            </a:r>
          </a:p>
        </p:txBody>
      </p:sp>
      <p:sp>
        <p:nvSpPr>
          <p:cNvPr id="16" name="Rectangle 19"/>
          <p:cNvSpPr>
            <a:spLocks noChangeArrowheads="1"/>
          </p:cNvSpPr>
          <p:nvPr/>
        </p:nvSpPr>
        <p:spPr bwMode="auto">
          <a:xfrm>
            <a:off x="4643438" y="2781300"/>
            <a:ext cx="3529012" cy="503238"/>
          </a:xfrm>
          <a:prstGeom prst="rect">
            <a:avLst/>
          </a:prstGeom>
          <a:solidFill>
            <a:srgbClr val="CC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8000" tIns="18000" rIns="18000" bIns="18000"/>
          <a:lstStyle/>
          <a:p>
            <a:pPr algn="ctr"/>
            <a:r>
              <a:rPr lang="ru-RU" sz="1400" i="1" dirty="0"/>
              <a:t>Информационные технологии, компьютерные программы</a:t>
            </a:r>
          </a:p>
          <a:p>
            <a:pPr algn="ctr"/>
            <a:endParaRPr lang="ru-RU" sz="1400" i="1" dirty="0"/>
          </a:p>
        </p:txBody>
      </p:sp>
      <p:sp>
        <p:nvSpPr>
          <p:cNvPr id="17" name="Line 20"/>
          <p:cNvSpPr>
            <a:spLocks noChangeShapeType="1"/>
          </p:cNvSpPr>
          <p:nvPr/>
        </p:nvSpPr>
        <p:spPr bwMode="auto">
          <a:xfrm>
            <a:off x="2165350" y="2179638"/>
            <a:ext cx="0" cy="344487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" name="Line 21"/>
          <p:cNvSpPr>
            <a:spLocks noChangeShapeType="1"/>
          </p:cNvSpPr>
          <p:nvPr/>
        </p:nvSpPr>
        <p:spPr bwMode="auto">
          <a:xfrm>
            <a:off x="6692900" y="2171700"/>
            <a:ext cx="1588" cy="344488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" name="Rectangle 24"/>
          <p:cNvSpPr>
            <a:spLocks noChangeArrowheads="1"/>
          </p:cNvSpPr>
          <p:nvPr/>
        </p:nvSpPr>
        <p:spPr bwMode="auto">
          <a:xfrm>
            <a:off x="4643438" y="3429000"/>
            <a:ext cx="3600450" cy="287338"/>
          </a:xfrm>
          <a:prstGeom prst="rect">
            <a:avLst/>
          </a:prstGeom>
          <a:solidFill>
            <a:srgbClr val="CC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/>
            <a:r>
              <a:rPr lang="ru-RU" sz="1400" i="1"/>
              <a:t>Базы данных, информационные системы</a:t>
            </a:r>
            <a:endParaRPr lang="ru-RU"/>
          </a:p>
        </p:txBody>
      </p:sp>
      <p:sp>
        <p:nvSpPr>
          <p:cNvPr id="20" name="Rectangle 25"/>
          <p:cNvSpPr>
            <a:spLocks noChangeArrowheads="1"/>
          </p:cNvSpPr>
          <p:nvPr/>
        </p:nvSpPr>
        <p:spPr bwMode="auto">
          <a:xfrm>
            <a:off x="468313" y="3284538"/>
            <a:ext cx="4103687" cy="469900"/>
          </a:xfrm>
          <a:prstGeom prst="rect">
            <a:avLst/>
          </a:prstGeom>
          <a:solidFill>
            <a:srgbClr val="CC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8000" tIns="18000" rIns="18000" bIns="18000">
            <a:spAutoFit/>
          </a:bodyPr>
          <a:lstStyle/>
          <a:p>
            <a:pPr algn="ctr"/>
            <a:r>
              <a:rPr lang="ru-RU" sz="1400" i="1" dirty="0"/>
              <a:t>Информация научно-технического характера (патенты, авторские права, научные статьи)</a:t>
            </a:r>
          </a:p>
        </p:txBody>
      </p:sp>
    </p:spTree>
    <p:extLst>
      <p:ext uri="{BB962C8B-B14F-4D97-AF65-F5344CB8AC3E}">
        <p14:creationId xmlns:p14="http://schemas.microsoft.com/office/powerpoint/2010/main" val="6868522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010400" cy="129540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Кто является потребителем информации?</a:t>
            </a:r>
          </a:p>
        </p:txBody>
      </p:sp>
      <p:pic>
        <p:nvPicPr>
          <p:cNvPr id="50178" name="Picture 2" descr="http://img-fotki.yandex.ru/get/6108/17851200.18f/0_72c40_34f38d55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785926"/>
            <a:ext cx="4514850" cy="34480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180" name="Picture 4" descr="http://t3.gstatic.com/images?q=tbn:ANd9GcQv9zKCW-A4N_45o_6BHuyUh7O5Xa98i8dYcyIK_9v7CxLTZRP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857364"/>
            <a:ext cx="3357586" cy="3429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69 0  0.124 -0.07467  0.124 -0.16667  C 0.124 -0.07467  0.179 -0.00133  0.248 -0.00133  C 0.179 -0.00133  0.125 0.07467  0.125 0.16667  C 0.125 0.07467  0.069 0  0 0  Z" pathEditMode="relative" ptsTypes="">
                                      <p:cBhvr>
                                        <p:cTn id="6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2852"/>
            <a:ext cx="7429520" cy="1295400"/>
          </a:xfrm>
        </p:spPr>
        <p:txBody>
          <a:bodyPr>
            <a:normAutofit fontScale="90000"/>
          </a:bodyPr>
          <a:lstStyle/>
          <a:p>
            <a:r>
              <a:rPr lang="ru-RU" sz="35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Особый вид товара на информационном рынке – информационные услуги.</a:t>
            </a:r>
            <a:r>
              <a:rPr lang="ru-RU" sz="3500" dirty="0">
                <a:solidFill>
                  <a:schemeClr val="tx1"/>
                </a:solidFill>
              </a:rPr>
              <a:t/>
            </a:r>
            <a:br>
              <a:rPr lang="ru-RU" sz="3500" dirty="0">
                <a:solidFill>
                  <a:schemeClr val="tx1"/>
                </a:solidFill>
              </a:rPr>
            </a:br>
            <a:endParaRPr lang="ru-RU" sz="3500" dirty="0">
              <a:solidFill>
                <a:schemeClr val="tx1"/>
              </a:solidFill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214282" y="2357430"/>
            <a:ext cx="7489825" cy="3611562"/>
          </a:xfrm>
        </p:spPr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Поиск и подбор информации;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Консалтинг;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Обучение;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Телекоммуникации;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И пр.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5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285720" y="857232"/>
            <a:ext cx="67691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 наше время формируется мировой рынок информационных ресурсов и услуг на базе глобальных компьютерных сетей.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173</TotalTime>
  <Words>723</Words>
  <Application>Microsoft Office PowerPoint</Application>
  <PresentationFormat>Экран (4:3)</PresentationFormat>
  <Paragraphs>109</Paragraphs>
  <Slides>17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Понятие информационного ресурса</vt:lpstr>
      <vt:lpstr>Информационные ресурсы</vt:lpstr>
      <vt:lpstr>Ресурс - это запас или источник некоторых средств </vt:lpstr>
      <vt:lpstr>Традиционными видами общественных ресурсов являются:</vt:lpstr>
      <vt:lpstr>Презентация PowerPoint</vt:lpstr>
      <vt:lpstr>Презентация PowerPoint</vt:lpstr>
      <vt:lpstr>Презентация PowerPoint</vt:lpstr>
      <vt:lpstr>В основу классификации можно положить:</vt:lpstr>
      <vt:lpstr>Презентация PowerPoint</vt:lpstr>
      <vt:lpstr>Основные виды  информационных продуктов </vt:lpstr>
      <vt:lpstr>Рынок информационных ресурсов</vt:lpstr>
      <vt:lpstr>Поставщики – как правило, это производитель информации или ее собственники.</vt:lpstr>
      <vt:lpstr>Информационный рынок </vt:lpstr>
      <vt:lpstr>Кто является потребителем информации?</vt:lpstr>
      <vt:lpstr>Особый вид товара на информационном рынке – информационные услуги. </vt:lpstr>
      <vt:lpstr>Презентация PowerPoint</vt:lpstr>
    </vt:vector>
  </TitlesOfParts>
  <Company>КПУ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Информационные ресурсы</dc:title>
  <dc:creator>Усольцева Э.М. Преподаватель информатики ГОУ НПО КПУ</dc:creator>
  <cp:lastModifiedBy>дом</cp:lastModifiedBy>
  <cp:revision>44</cp:revision>
  <dcterms:created xsi:type="dcterms:W3CDTF">2006-07-19T05:30:11Z</dcterms:created>
  <dcterms:modified xsi:type="dcterms:W3CDTF">2016-09-19T10:34:29Z</dcterms:modified>
</cp:coreProperties>
</file>